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charts/chart17.xml" ContentType="application/vnd.openxmlformats-officedocument.drawingml.chart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charts/chart18.xml" ContentType="application/vnd.openxmlformats-officedocument.drawingml.chart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charts/_rels/chart1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Coverage</c:v>
                </c:pt>
              </c:strCache>
            </c:strRef>
          </c:tx>
          <c:spPr>
            <a:solidFill>
              <a:srgbClr val="0F766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Parser</c:v>
                  </c:pt>
                  <c:pt idx="1">
                    <c:v>Layout</c:v>
                  </c:pt>
                  <c:pt idx="2">
                    <c:v>PPTX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92</c:v>
                </c:pt>
                <c:pt idx="1">
                  <c:v>88</c:v>
                </c:pt>
                <c:pt idx="2">
                  <c:v>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Defects</c:v>
                </c:pt>
              </c:strCache>
            </c:strRef>
          </c:tx>
          <c:spPr>
            <a:solidFill>
              <a:srgbClr val="F0AA1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Parser</c:v>
                  </c:pt>
                  <c:pt idx="1">
                    <c:v>Layout</c:v>
                  </c:pt>
                  <c:pt idx="2">
                    <c:v>PPTX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  <c:pt idx="2">
                  <c:v>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11111"/>
                </a:solidFill>
                <a:latin typeface="Pretendard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CBD5E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19191"/>
                </a:solidFill>
                <a:latin typeface="Pretendard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919191"/>
              </a:solidFill>
              <a:latin typeface="Pretendard"/>
              <a:cs typeface="Pretendard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Score</c:v>
                </c:pt>
              </c:strCache>
            </c:strRef>
          </c:tx>
          <c:spPr>
            <a:solidFill>
              <a:srgbClr val="0F766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Parse</c:v>
                  </c:pt>
                  <c:pt idx="1">
                    <c:v>Plan</c:v>
                  </c:pt>
                  <c:pt idx="2">
                    <c:v>Render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78</c:v>
                </c:pt>
                <c:pt idx="1">
                  <c:v>86</c:v>
                </c:pt>
                <c:pt idx="2">
                  <c:v>93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11111"/>
                </a:solidFill>
                <a:latin typeface="Pretendard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CBD5E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19191"/>
                </a:solidFill>
                <a:latin typeface="Pretendard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/ppt/charts/chart17.xml"/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svg"/><Relationship Id="rId3" Type="http://schemas.openxmlformats.org/officeDocument/2006/relationships/image" Target="../media/image-21-3.png"/><Relationship Id="rId4" Type="http://schemas.openxmlformats.org/officeDocument/2006/relationships/image" Target="../media/image-21-4.svg"/><Relationship Id="rId5" Type="http://schemas.openxmlformats.org/officeDocument/2006/relationships/image" Target="../media/image-21-5.png"/><Relationship Id="rId6" Type="http://schemas.openxmlformats.org/officeDocument/2006/relationships/image" Target="../media/image-21-6.svg"/><Relationship Id="rId7" Type="http://schemas.openxmlformats.org/officeDocument/2006/relationships/image" Target="../media/image-21-7.png"/><Relationship Id="rId8" Type="http://schemas.openxmlformats.org/officeDocument/2006/relationships/image" Target="../media/image-21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svg"/><Relationship Id="rId3" Type="http://schemas.openxmlformats.org/officeDocument/2006/relationships/image" Target="../media/image-22-3.png"/><Relationship Id="rId4" Type="http://schemas.openxmlformats.org/officeDocument/2006/relationships/image" Target="../media/image-22-4.svg"/><Relationship Id="rId5" Type="http://schemas.openxmlformats.org/officeDocument/2006/relationships/image" Target="../media/image-22-5.png"/><Relationship Id="rId6" Type="http://schemas.openxmlformats.org/officeDocument/2006/relationships/image" Target="../media/image-22-6.svg"/><Relationship Id="rId7" Type="http://schemas.openxmlformats.org/officeDocument/2006/relationships/image" Target="../media/image-22-7.png"/><Relationship Id="rId8" Type="http://schemas.openxmlformats.org/officeDocument/2006/relationships/image" Target="../media/image-22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svg"/><Relationship Id="rId3" Type="http://schemas.openxmlformats.org/officeDocument/2006/relationships/image" Target="../media/image-23-3.png"/><Relationship Id="rId4" Type="http://schemas.openxmlformats.org/officeDocument/2006/relationships/image" Target="../media/image-23-4.sv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chart" Target="/ppt/charts/chart18.xml"/><Relationship Id="rId1" Type="http://schemas.openxmlformats.org/officeDocument/2006/relationships/image" Target="../media/image-24-1.png"/><Relationship Id="rId2" Type="http://schemas.openxmlformats.org/officeDocument/2006/relationships/image" Target="../media/image-24-2.svg"/><Relationship Id="rId3" Type="http://schemas.openxmlformats.org/officeDocument/2006/relationships/image" Target="../media/image-24-3.png"/><Relationship Id="rId4" Type="http://schemas.openxmlformats.org/officeDocument/2006/relationships/image" Target="../media/image-24-4.svg"/><Relationship Id="rId5" Type="http://schemas.openxmlformats.org/officeDocument/2006/relationships/image" Target="../media/image-24-5.png"/><Relationship Id="rId6" Type="http://schemas.openxmlformats.org/officeDocument/2006/relationships/image" Target="../media/image-24-6.svg"/><Relationship Id="rId8" Type="http://schemas.openxmlformats.org/officeDocument/2006/relationships/image" Target="../media/image-24-7.png"/><Relationship Id="rId9" Type="http://schemas.openxmlformats.org/officeDocument/2006/relationships/image" Target="../media/image-24-8.sv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76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7" name="mdpr:mdpr-design-grammar-b3a462:title:__title:mdpr-design-grammar-b3a462"/>
          <p:cNvSpPr txBox="1"/>
          <p:nvPr/>
        </p:nvSpPr>
        <p:spPr>
          <a:xfrm>
            <a:off x="914400" y="2057400"/>
            <a:ext cx="10332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MDPR Design Grammar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4400" y="2523744"/>
            <a:ext cx="10241280" cy="1024128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914400" y="2523744"/>
            <a:ext cx="10241280" cy="102412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pic>
        <p:nvPicPr>
          <p:cNvPr id="3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400" y="3849624"/>
            <a:ext cx="10241280" cy="1024128"/>
          </a:xfrm>
          <a:prstGeom prst="rect">
            <a:avLst/>
          </a:prstGeom>
        </p:spPr>
      </p:pic>
      <p:sp>
        <p:nvSpPr>
          <p:cNvPr id="39" name="Shape 35"/>
          <p:cNvSpPr/>
          <p:nvPr/>
        </p:nvSpPr>
        <p:spPr>
          <a:xfrm>
            <a:off x="914400" y="3849624"/>
            <a:ext cx="10241280" cy="102412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40" name="Shape 36"/>
          <p:cNvSpPr/>
          <p:nvPr/>
        </p:nvSpPr>
        <p:spPr>
          <a:xfrm>
            <a:off x="914400" y="2523744"/>
            <a:ext cx="73152" cy="102412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1" name="Shape 37"/>
          <p:cNvSpPr/>
          <p:nvPr/>
        </p:nvSpPr>
        <p:spPr>
          <a:xfrm>
            <a:off x="914400" y="3849624"/>
            <a:ext cx="73152" cy="1024128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2" name="mdpr:2-2-a9df10:title:__title:2-2-a9df10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Semantic Blocks</a:t>
            </a:r>
            <a:pPr algn="ctr" indent="0" marL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(Cont. 2/2)</a:t>
            </a:r>
            <a:endParaRPr lang="en-US" sz="3400" dirty="0"/>
          </a:p>
        </p:txBody>
      </p:sp>
      <p:sp>
        <p:nvSpPr>
          <p:cNvPr id="43" name="mdpr:2-2-a9df10:item-1:block-10-chunk-2"/>
          <p:cNvSpPr txBox="1"/>
          <p:nvPr/>
        </p:nvSpPr>
        <p:spPr>
          <a:xfrm>
            <a:off x="1133856" y="2615916"/>
            <a:ext cx="9820656" cy="839785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Constraint: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Indented description lines stay under the bold label.</a:t>
            </a:r>
            <a:endParaRPr lang="en-US" sz="2200" dirty="0"/>
          </a:p>
        </p:txBody>
      </p:sp>
      <p:sp>
        <p:nvSpPr>
          <p:cNvPr id="44" name="mdpr:2-2-a9df10:item-2:block-10-chunk-2"/>
          <p:cNvSpPr txBox="1"/>
          <p:nvPr/>
        </p:nvSpPr>
        <p:spPr>
          <a:xfrm>
            <a:off x="1133856" y="3941796"/>
            <a:ext cx="9820656" cy="839785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Emphasis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bold and italic remain editable.</a:t>
            </a:r>
            <a:endParaRPr lang="en-US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mdpr:pipeline-diagram-51792c:title:__title:pipeline-diagram-51792c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Pipeline Diagram</a:t>
            </a:r>
            <a:endParaRPr lang="en-US" sz="3400" dirty="0"/>
          </a:p>
        </p:txBody>
      </p:sp>
      <p:sp>
        <p:nvSpPr>
          <p:cNvPr id="37" name="Shape 35"/>
          <p:cNvSpPr/>
          <p:nvPr/>
        </p:nvSpPr>
        <p:spPr>
          <a:xfrm>
            <a:off x="640080" y="2510028"/>
            <a:ext cx="343509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0F766E"/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386072" y="2510028"/>
            <a:ext cx="343509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0F766E"/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1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8132064" y="2510028"/>
            <a:ext cx="343509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0F766E"/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8132064" y="3991356"/>
            <a:ext cx="343509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0F766E"/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386072" y="3991356"/>
            <a:ext cx="343509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0F766E"/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12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40080" y="3991356"/>
            <a:ext cx="343509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0F766E"/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12000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4002024" y="3095244"/>
            <a:ext cx="457200" cy="0"/>
          </a:xfrm>
          <a:prstGeom prst="line">
            <a:avLst/>
          </a:prstGeom>
          <a:noFill/>
          <a:ln w="12700">
            <a:solidFill>
              <a:srgbClr val="0F766E"/>
            </a:solidFill>
            <a:prstDash val="solid"/>
            <a:tailEnd type="triangle"/>
          </a:ln>
        </p:spPr>
      </p:sp>
      <p:sp>
        <p:nvSpPr>
          <p:cNvPr id="44" name="Shape 42"/>
          <p:cNvSpPr/>
          <p:nvPr/>
        </p:nvSpPr>
        <p:spPr>
          <a:xfrm>
            <a:off x="7748016" y="3095244"/>
            <a:ext cx="457200" cy="0"/>
          </a:xfrm>
          <a:prstGeom prst="line">
            <a:avLst/>
          </a:prstGeom>
          <a:noFill/>
          <a:ln w="12700">
            <a:solidFill>
              <a:srgbClr val="0F766E"/>
            </a:solidFill>
            <a:prstDash val="solid"/>
            <a:tailEnd type="triangle"/>
          </a:ln>
        </p:spPr>
      </p:sp>
      <p:sp>
        <p:nvSpPr>
          <p:cNvPr id="45" name="Shape 43"/>
          <p:cNvSpPr/>
          <p:nvPr/>
        </p:nvSpPr>
        <p:spPr>
          <a:xfrm>
            <a:off x="9849612" y="3627791"/>
            <a:ext cx="0" cy="416235"/>
          </a:xfrm>
          <a:prstGeom prst="line">
            <a:avLst/>
          </a:prstGeom>
          <a:noFill/>
          <a:ln w="12700">
            <a:solidFill>
              <a:srgbClr val="0F766E"/>
            </a:solidFill>
            <a:prstDash val="solid"/>
            <a:tailEnd type="triangle"/>
          </a:ln>
        </p:spPr>
      </p:sp>
      <p:sp>
        <p:nvSpPr>
          <p:cNvPr id="46" name="Shape 44"/>
          <p:cNvSpPr/>
          <p:nvPr/>
        </p:nvSpPr>
        <p:spPr>
          <a:xfrm>
            <a:off x="7748016" y="4576572"/>
            <a:ext cx="457200" cy="0"/>
          </a:xfrm>
          <a:prstGeom prst="line">
            <a:avLst/>
          </a:prstGeom>
          <a:noFill/>
          <a:ln w="12700">
            <a:solidFill>
              <a:srgbClr val="0F766E"/>
            </a:solidFill>
            <a:prstDash val="solid"/>
            <a:headEnd type="triangle"/>
          </a:ln>
        </p:spPr>
      </p:sp>
      <p:sp>
        <p:nvSpPr>
          <p:cNvPr id="47" name="Shape 45"/>
          <p:cNvSpPr/>
          <p:nvPr/>
        </p:nvSpPr>
        <p:spPr>
          <a:xfrm>
            <a:off x="4002024" y="4576572"/>
            <a:ext cx="457200" cy="0"/>
          </a:xfrm>
          <a:prstGeom prst="line">
            <a:avLst/>
          </a:prstGeom>
          <a:noFill/>
          <a:ln w="12700">
            <a:solidFill>
              <a:srgbClr val="0F766E"/>
            </a:solidFill>
            <a:prstDash val="solid"/>
            <a:headEnd type="triangle"/>
          </a:ln>
        </p:spPr>
      </p:sp>
      <p:sp>
        <p:nvSpPr>
          <p:cNvPr id="48" name="Shape 46"/>
          <p:cNvSpPr/>
          <p:nvPr/>
        </p:nvSpPr>
        <p:spPr>
          <a:xfrm>
            <a:off x="640080" y="2510028"/>
            <a:ext cx="3435096" cy="10972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04672" y="2907975"/>
            <a:ext cx="374538" cy="37453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50" name="Text 48"/>
          <p:cNvSpPr txBox="1"/>
          <p:nvPr/>
        </p:nvSpPr>
        <p:spPr>
          <a:xfrm>
            <a:off x="804672" y="2907975"/>
            <a:ext cx="374538" cy="3745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8FAF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endParaRPr lang="en-US" sz="1600" dirty="0"/>
          </a:p>
        </p:txBody>
      </p:sp>
      <p:sp>
        <p:nvSpPr>
          <p:cNvPr id="51" name="Text 49"/>
          <p:cNvSpPr txBox="1"/>
          <p:nvPr/>
        </p:nvSpPr>
        <p:spPr>
          <a:xfrm>
            <a:off x="1325514" y="2638044"/>
            <a:ext cx="2585070" cy="914400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6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Markdown source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4386072" y="2510028"/>
            <a:ext cx="3435096" cy="10972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4550664" y="2907975"/>
            <a:ext cx="374538" cy="37453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54" name="Text 52"/>
          <p:cNvSpPr txBox="1"/>
          <p:nvPr/>
        </p:nvSpPr>
        <p:spPr>
          <a:xfrm>
            <a:off x="4550664" y="2907975"/>
            <a:ext cx="374538" cy="3745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8FAF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</a:t>
            </a:r>
            <a:endParaRPr lang="en-US" sz="1600" dirty="0"/>
          </a:p>
        </p:txBody>
      </p:sp>
      <p:sp>
        <p:nvSpPr>
          <p:cNvPr id="55" name="Text 53"/>
          <p:cNvSpPr txBox="1"/>
          <p:nvPr/>
        </p:nvSpPr>
        <p:spPr>
          <a:xfrm>
            <a:off x="5071506" y="2638044"/>
            <a:ext cx="2585070" cy="914400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6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Parse blocks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8132064" y="2510028"/>
            <a:ext cx="3435096" cy="10972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8296656" y="2907975"/>
            <a:ext cx="374538" cy="37453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58" name="Text 56"/>
          <p:cNvSpPr txBox="1"/>
          <p:nvPr/>
        </p:nvSpPr>
        <p:spPr>
          <a:xfrm>
            <a:off x="8296656" y="2907975"/>
            <a:ext cx="374538" cy="3745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8FAF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</a:t>
            </a:r>
            <a:endParaRPr lang="en-US" sz="1600" dirty="0"/>
          </a:p>
        </p:txBody>
      </p:sp>
      <p:sp>
        <p:nvSpPr>
          <p:cNvPr id="59" name="Text 57"/>
          <p:cNvSpPr txBox="1"/>
          <p:nvPr/>
        </p:nvSpPr>
        <p:spPr>
          <a:xfrm>
            <a:off x="8817498" y="2638044"/>
            <a:ext cx="2585070" cy="914400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6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Split slides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8132064" y="3991356"/>
            <a:ext cx="3435096" cy="10972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8296656" y="4389303"/>
            <a:ext cx="374538" cy="37453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62" name="Text 60"/>
          <p:cNvSpPr txBox="1"/>
          <p:nvPr/>
        </p:nvSpPr>
        <p:spPr>
          <a:xfrm>
            <a:off x="8296656" y="4389303"/>
            <a:ext cx="374538" cy="3745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8FAF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</a:t>
            </a:r>
            <a:endParaRPr lang="en-US" sz="1600" dirty="0"/>
          </a:p>
        </p:txBody>
      </p:sp>
      <p:sp>
        <p:nvSpPr>
          <p:cNvPr id="63" name="Text 61"/>
          <p:cNvSpPr txBox="1"/>
          <p:nvPr/>
        </p:nvSpPr>
        <p:spPr>
          <a:xfrm>
            <a:off x="8817498" y="4119372"/>
            <a:ext cx="2585070" cy="914400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6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Layout objects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4386072" y="3991356"/>
            <a:ext cx="3435096" cy="10972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4550664" y="4389303"/>
            <a:ext cx="374538" cy="37453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66" name="Text 64"/>
          <p:cNvSpPr txBox="1"/>
          <p:nvPr/>
        </p:nvSpPr>
        <p:spPr>
          <a:xfrm>
            <a:off x="4550664" y="4389303"/>
            <a:ext cx="374538" cy="3745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8FAF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</a:t>
            </a:r>
            <a:endParaRPr lang="en-US" sz="1600" dirty="0"/>
          </a:p>
        </p:txBody>
      </p:sp>
      <p:sp>
        <p:nvSpPr>
          <p:cNvPr id="67" name="Text 65"/>
          <p:cNvSpPr txBox="1"/>
          <p:nvPr/>
        </p:nvSpPr>
        <p:spPr>
          <a:xfrm>
            <a:off x="5071506" y="4119372"/>
            <a:ext cx="2585070" cy="914400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6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Validate overflow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640080" y="3991356"/>
            <a:ext cx="3435096" cy="10972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804672" y="4389303"/>
            <a:ext cx="374538" cy="37453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70" name="Text 68"/>
          <p:cNvSpPr txBox="1"/>
          <p:nvPr/>
        </p:nvSpPr>
        <p:spPr>
          <a:xfrm>
            <a:off x="804672" y="4389303"/>
            <a:ext cx="374538" cy="3745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8FAF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</a:t>
            </a:r>
            <a:endParaRPr lang="en-US" sz="1600" dirty="0"/>
          </a:p>
        </p:txBody>
      </p:sp>
      <p:sp>
        <p:nvSpPr>
          <p:cNvPr id="71" name="Text 69"/>
          <p:cNvSpPr txBox="1"/>
          <p:nvPr/>
        </p:nvSpPr>
        <p:spPr>
          <a:xfrm>
            <a:off x="1325514" y="4119372"/>
            <a:ext cx="2585070" cy="914400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6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Render PPTX HTML PDF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mdpr:1-2-e3669a:title:__title:1-2-e3669a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Decoration Pattern Catalog</a:t>
            </a:r>
            <a:endParaRPr lang="en-US" sz="3400" dirty="0"/>
          </a:p>
        </p:txBody>
      </p:sp>
      <p:sp>
        <p:nvSpPr>
          <p:cNvPr id="37" name="mdpr:1-2-e3669a:left:block-15-chunk-1-block-15-chunk-1"/>
          <p:cNvSpPr txBox="1"/>
          <p:nvPr/>
        </p:nvSpPr>
        <p:spPr>
          <a:xfrm>
            <a:off x="896112" y="1463040"/>
            <a:ext cx="4791456" cy="4261104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Surfaces</a:t>
            </a:r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rounded-card, two-corner-card, flag-drop, ticket-panel, notched-panel, circle-vine.</a:t>
            </a:r>
            <a:endParaRPr lang="en-US" sz="18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Layouts</a:t>
            </a:r>
            <a:endParaRPr lang="en-US" sz="18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toc-strips, two-column-compare, three-card-grid, six-tile-grid, timeline-rail, pipeline-chain.</a:t>
            </a:r>
            <a:endParaRPr lang="en-US" sz="1800" dirty="0"/>
          </a:p>
        </p:txBody>
      </p:sp>
      <p:sp>
        <p:nvSpPr>
          <p:cNvPr id="38" name="mdpr:1-2-e3669a:right:block-15-chunk-1"/>
          <p:cNvSpPr txBox="1"/>
          <p:nvPr/>
        </p:nvSpPr>
        <p:spPr>
          <a:xfrm>
            <a:off x="6473952" y="1463040"/>
            <a:ext cx="4791456" cy="4261104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Evidence</a:t>
            </a:r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chart-table-pair, metric-proof, arc-ring-proof, gauge-proof, connected-strip, mixed-object-pack.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mdpr:2-2-c23e9b:title:__title:2-2-c23e9b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Decoration Pattern Catalog</a:t>
            </a:r>
            <a:pPr algn="ctr" indent="0" marL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(Cont. 2/2)</a:t>
            </a:r>
            <a:endParaRPr lang="en-US" sz="3400" dirty="0"/>
          </a:p>
        </p:txBody>
      </p:sp>
      <p:sp>
        <p:nvSpPr>
          <p:cNvPr id="37" name="mdpr:2-2-c23e9b:left:block-15-chunk-2-block-15-chunk-2"/>
          <p:cNvSpPr txBox="1"/>
          <p:nvPr/>
        </p:nvSpPr>
        <p:spPr>
          <a:xfrm>
            <a:off x="896112" y="1463040"/>
            <a:ext cx="4791456" cy="4261104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Connectors</a:t>
            </a:r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straight-arrow, elbow-arrow, boundary-attach, overlap-joint, parallel-flow, contrast-flow.</a:t>
            </a:r>
            <a:endParaRPr lang="en-US" sz="18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Icons</a:t>
            </a:r>
            <a:endParaRPr lang="en-US" sz="18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number-badge, mono-icon-slot, letter-disc, quiet-aside, image-safe-frame, brand-glyph.</a:t>
            </a:r>
            <a:endParaRPr lang="en-US" sz="1800" dirty="0"/>
          </a:p>
        </p:txBody>
      </p:sp>
      <p:sp>
        <p:nvSpPr>
          <p:cNvPr id="38" name="mdpr:2-2-c23e9b:right:block-15-chunk-2"/>
          <p:cNvSpPr txBox="1"/>
          <p:nvPr/>
        </p:nvSpPr>
        <p:spPr>
          <a:xfrm>
            <a:off x="6473952" y="1463040"/>
            <a:ext cx="4791456" cy="4261104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Page grammar</a:t>
            </a:r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skeuomorphic-bevel, glassmorphism-surface, newmorphic-panel, clay-blob, bento-tile, liquid-lens.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4400" y="1417320"/>
            <a:ext cx="10241280" cy="4526280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914400" y="1417320"/>
            <a:ext cx="10241280" cy="45262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38" name="mdpr:table-coherence-2f9a7b:title:__title:table-coherence-2f9a7b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Table Coherence</a:t>
            </a:r>
            <a:endParaRPr lang="en-US" sz="3400" dirty="0"/>
          </a:p>
        </p:txBody>
      </p:sp>
      <p:graphicFrame>
        <p:nvGraphicFramePr>
          <p:cNvPr id="15" name="mdpr:table-coherence-2f9a7b:table:block-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14400" y="1417320"/>
          <a:ext cx="10241280" cy="4526280"/>
        </p:xfrm>
        <a:graphic>
          <a:graphicData uri="http://schemas.openxmlformats.org/drawingml/2006/table">
            <a:tbl>
              <a:tblPr/>
              <a:tblGrid>
                <a:gridCol w="1234440"/>
                <a:gridCol w="4503420"/>
                <a:gridCol w="4503420"/>
              </a:tblGrid>
              <a:tr h="90525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Object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Renderer expectation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Validation signal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</a:tr>
              <a:tr h="9052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b="1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Text box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editable, middle aligned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readable minimum size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2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b="1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Table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native table object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header fill and cell padding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</a:tr>
              <a:tr h="9052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b="1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Diagram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nodes and connectors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no clipped labels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2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b="1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Chart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theme-colored data object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contrast and value clarity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56048" y="1426464"/>
            <a:ext cx="6199632" cy="4407408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4956048" y="1426464"/>
            <a:ext cx="6199632" cy="44074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38" name="mdpr:1-2-2ff3f0:title:__title:1-2-2ff3f0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Chart and Table Pair</a:t>
            </a:r>
            <a:endParaRPr lang="en-US" sz="3400" dirty="0"/>
          </a:p>
        </p:txBody>
      </p:sp>
      <p:sp>
        <p:nvSpPr>
          <p:cNvPr id="39" name="mdpr:1-2-2ff3f0:body:block-19"/>
          <p:cNvSpPr txBox="1"/>
          <p:nvPr/>
        </p:nvSpPr>
        <p:spPr>
          <a:xfrm>
            <a:off x="914400" y="1627632"/>
            <a:ext cx="3675888" cy="4005072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Numeric evidence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chart and table stay side by side.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Data density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values remain readable without shrinking below floor.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Comparison goal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coverage and defects are visible together.</a:t>
            </a:r>
            <a:endParaRPr lang="en-US" sz="2200" dirty="0"/>
          </a:p>
        </p:txBody>
      </p:sp>
      <p:graphicFrame>
        <p:nvGraphicFramePr>
          <p:cNvPr id="40" name="Chart 0" descr=""/>
          <p:cNvGraphicFramePr/>
          <p:nvPr/>
        </p:nvGraphicFramePr>
        <p:xfrm>
          <a:off x="5084064" y="1572768"/>
          <a:ext cx="5943600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4400" y="1417320"/>
            <a:ext cx="10241280" cy="4526280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914400" y="1417320"/>
            <a:ext cx="10241280" cy="45262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38" name="mdpr:2-2-542095:title:__title:2-2-542095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Chart and Table Pair</a:t>
            </a:r>
            <a:pPr algn="ctr" indent="0" marL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(Cont. 2/2)</a:t>
            </a:r>
            <a:endParaRPr lang="en-US" sz="3400" dirty="0"/>
          </a:p>
        </p:txBody>
      </p:sp>
      <p:graphicFrame>
        <p:nvGraphicFramePr>
          <p:cNvPr id="17" name="mdpr:2-2-542095:table:block-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14400" y="1417320"/>
          <a:ext cx="10241280" cy="4526280"/>
        </p:xfrm>
        <a:graphic>
          <a:graphicData uri="http://schemas.openxmlformats.org/drawingml/2006/table">
            <a:tbl>
              <a:tblPr/>
              <a:tblGrid>
                <a:gridCol w="1234440"/>
                <a:gridCol w="4503420"/>
                <a:gridCol w="4503420"/>
              </a:tblGrid>
              <a:tr h="113157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Stage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Coverage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Defects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</a:tr>
              <a:tr h="113157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b="1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Parser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92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3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57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b="1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Layout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88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5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</a:tr>
              <a:tr h="113157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b="1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PPTX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95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4400" y="1417320"/>
            <a:ext cx="10241280" cy="4343400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914400" y="1417320"/>
            <a:ext cx="10241280" cy="4343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38" name="mdpr:1-2-b8955f:title:__title:1-2-b8955f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Editable Proof Objects</a:t>
            </a:r>
            <a:endParaRPr lang="en-US" sz="3400" dirty="0"/>
          </a:p>
        </p:txBody>
      </p:sp>
      <p:sp>
        <p:nvSpPr>
          <p:cNvPr id="39" name="Shape 36"/>
          <p:cNvSpPr/>
          <p:nvPr/>
        </p:nvSpPr>
        <p:spPr>
          <a:xfrm>
            <a:off x="1309713" y="2551322"/>
            <a:ext cx="2075395" cy="2075395"/>
          </a:xfrm>
          <a:prstGeom prst="blockArc">
            <a:avLst>
              <a:gd name="adj1" fmla="val 0"/>
              <a:gd name="adj2" fmla="val 21540000"/>
              <a:gd name="adj3" fmla="val 12000"/>
            </a:avLst>
          </a:prstGeom>
          <a:solidFill>
            <a:srgbClr val="CBD5E1">
              <a:alpha val="8200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1309713" y="2551322"/>
            <a:ext cx="2075395" cy="2075395"/>
          </a:xfrm>
          <a:prstGeom prst="blockArc">
            <a:avLst>
              <a:gd name="adj1" fmla="val 16200000"/>
              <a:gd name="adj2" fmla="val 21540000"/>
              <a:gd name="adj3" fmla="val 12000"/>
            </a:avLst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1309713" y="2551322"/>
            <a:ext cx="2075395" cy="2075395"/>
          </a:xfrm>
          <a:prstGeom prst="blockArc">
            <a:avLst>
              <a:gd name="adj1" fmla="val 0"/>
              <a:gd name="adj2" fmla="val 12780000"/>
              <a:gd name="adj3" fmla="val 12000"/>
            </a:avLst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1514348" y="3049296"/>
            <a:ext cx="145278" cy="145278"/>
          </a:xfrm>
          <a:prstGeom prst="ellipse">
            <a:avLst/>
          </a:prstGeom>
          <a:solidFill>
            <a:srgbClr val="F0AA11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1704039" y="2945647"/>
            <a:ext cx="1286745" cy="1286745"/>
          </a:xfrm>
          <a:prstGeom prst="ellipse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</p:sp>
      <p:sp>
        <p:nvSpPr>
          <p:cNvPr id="44" name="Text 41"/>
          <p:cNvSpPr txBox="1"/>
          <p:nvPr/>
        </p:nvSpPr>
        <p:spPr>
          <a:xfrm>
            <a:off x="1766300" y="3236203"/>
            <a:ext cx="1162221" cy="49809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84%</a:t>
            </a:r>
            <a:endParaRPr lang="en-US" sz="3000" dirty="0"/>
          </a:p>
        </p:txBody>
      </p:sp>
      <p:sp>
        <p:nvSpPr>
          <p:cNvPr id="45" name="Text 42"/>
          <p:cNvSpPr txBox="1"/>
          <p:nvPr/>
        </p:nvSpPr>
        <p:spPr>
          <a:xfrm>
            <a:off x="1683285" y="3755052"/>
            <a:ext cx="1328253" cy="3735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Coverage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3796589" y="2567178"/>
            <a:ext cx="137160" cy="13716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7" name="Text 44"/>
          <p:cNvSpPr txBox="1"/>
          <p:nvPr/>
        </p:nvSpPr>
        <p:spPr>
          <a:xfrm>
            <a:off x="4025189" y="2416302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Validated 84%</a:t>
            </a:r>
            <a:endParaRPr lang="en-US" sz="1600" dirty="0"/>
          </a:p>
        </p:txBody>
      </p:sp>
      <p:sp>
        <p:nvSpPr>
          <p:cNvPr id="48" name="Shape 45"/>
          <p:cNvSpPr/>
          <p:nvPr/>
        </p:nvSpPr>
        <p:spPr>
          <a:xfrm>
            <a:off x="3796589" y="3006090"/>
            <a:ext cx="137160" cy="137160"/>
          </a:xfrm>
          <a:prstGeom prst="ellipse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9" name="Text 46"/>
          <p:cNvSpPr txBox="1"/>
          <p:nvPr/>
        </p:nvSpPr>
        <p:spPr>
          <a:xfrm>
            <a:off x="4025189" y="2855214"/>
            <a:ext cx="1965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Remaining 16%</a:t>
            </a:r>
            <a:endParaRPr lang="en-US" sz="1600" dirty="0"/>
          </a:p>
        </p:txBody>
      </p:sp>
      <p:sp>
        <p:nvSpPr>
          <p:cNvPr id="50" name="Shape 47"/>
          <p:cNvSpPr/>
          <p:nvPr/>
        </p:nvSpPr>
        <p:spPr>
          <a:xfrm>
            <a:off x="6658990" y="3835908"/>
            <a:ext cx="4051962" cy="256032"/>
          </a:xfrm>
          <a:prstGeom prst="roundRect">
            <a:avLst>
              <a:gd name="adj" fmla="val 28571"/>
            </a:avLst>
          </a:prstGeom>
          <a:solidFill>
            <a:srgbClr val="CBD5E1">
              <a:alpha val="8500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6658990" y="3835908"/>
            <a:ext cx="3687286" cy="256032"/>
          </a:xfrm>
          <a:prstGeom prst="roundRect">
            <a:avLst>
              <a:gd name="adj" fmla="val 28571"/>
            </a:avLst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52" name="Shape 49"/>
          <p:cNvSpPr/>
          <p:nvPr/>
        </p:nvSpPr>
        <p:spPr>
          <a:xfrm>
            <a:off x="10346276" y="3433572"/>
            <a:ext cx="0" cy="96926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</p:sp>
      <p:sp>
        <p:nvSpPr>
          <p:cNvPr id="53" name="Shape 50"/>
          <p:cNvSpPr/>
          <p:nvPr/>
        </p:nvSpPr>
        <p:spPr>
          <a:xfrm>
            <a:off x="10199972" y="3817620"/>
            <a:ext cx="292608" cy="292608"/>
          </a:xfrm>
          <a:prstGeom prst="ellipse">
            <a:avLst/>
          </a:prstGeom>
          <a:solidFill>
            <a:srgbClr val="F8FAFC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54" name="Shape 51"/>
          <p:cNvSpPr/>
          <p:nvPr/>
        </p:nvSpPr>
        <p:spPr>
          <a:xfrm>
            <a:off x="6658990" y="3744468"/>
            <a:ext cx="0" cy="438912"/>
          </a:xfrm>
          <a:prstGeom prst="line">
            <a:avLst/>
          </a:prstGeom>
          <a:noFill/>
          <a:ln w="12700">
            <a:solidFill>
              <a:srgbClr val="CBD5E1">
                <a:alpha val="95000"/>
              </a:srgbClr>
            </a:solidFill>
            <a:prstDash val="solid"/>
          </a:ln>
        </p:spPr>
      </p:sp>
      <p:sp>
        <p:nvSpPr>
          <p:cNvPr id="55" name="Shape 52"/>
          <p:cNvSpPr/>
          <p:nvPr/>
        </p:nvSpPr>
        <p:spPr>
          <a:xfrm>
            <a:off x="10710952" y="3744468"/>
            <a:ext cx="0" cy="438912"/>
          </a:xfrm>
          <a:prstGeom prst="line">
            <a:avLst/>
          </a:prstGeom>
          <a:noFill/>
          <a:ln w="12700">
            <a:solidFill>
              <a:srgbClr val="CBD5E1">
                <a:alpha val="95000"/>
              </a:srgbClr>
            </a:solidFill>
            <a:prstDash val="solid"/>
          </a:ln>
        </p:spPr>
      </p:sp>
      <p:sp>
        <p:nvSpPr>
          <p:cNvPr id="56" name="Text 53"/>
          <p:cNvSpPr txBox="1"/>
          <p:nvPr/>
        </p:nvSpPr>
        <p:spPr>
          <a:xfrm>
            <a:off x="7955618" y="2217420"/>
            <a:ext cx="145870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91%</a:t>
            </a:r>
            <a:endParaRPr lang="en-US" sz="3200" dirty="0"/>
          </a:p>
        </p:txBody>
      </p:sp>
      <p:sp>
        <p:nvSpPr>
          <p:cNvPr id="57" name="Text 54"/>
          <p:cNvSpPr txBox="1"/>
          <p:nvPr/>
        </p:nvSpPr>
        <p:spPr>
          <a:xfrm>
            <a:off x="6658990" y="4530852"/>
            <a:ext cx="405196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Score · Readiness</a:t>
            </a:r>
            <a:endParaRPr lang="en-US" sz="1700" dirty="0"/>
          </a:p>
        </p:txBody>
      </p:sp>
      <p:sp>
        <p:nvSpPr>
          <p:cNvPr id="58" name="Text 55"/>
          <p:cNvSpPr txBox="1"/>
          <p:nvPr/>
        </p:nvSpPr>
        <p:spPr>
          <a:xfrm>
            <a:off x="6658990" y="4137660"/>
            <a:ext cx="548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</a:t>
            </a:r>
            <a:endParaRPr lang="en-US" sz="1400" dirty="0"/>
          </a:p>
        </p:txBody>
      </p:sp>
      <p:sp>
        <p:nvSpPr>
          <p:cNvPr id="59" name="Text 56"/>
          <p:cNvSpPr txBox="1"/>
          <p:nvPr/>
        </p:nvSpPr>
        <p:spPr>
          <a:xfrm>
            <a:off x="10162312" y="4137660"/>
            <a:ext cx="548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100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4400" y="1417320"/>
            <a:ext cx="10241280" cy="4343400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914400" y="1417320"/>
            <a:ext cx="10241280" cy="4343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38" name="mdpr:2-2-4dc4c1:title:__title:2-2-4dc4c1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Editable Proof Objects</a:t>
            </a:r>
            <a:pPr algn="ctr" indent="0" marL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(Cont. 2/2)</a:t>
            </a:r>
            <a:endParaRPr lang="en-US" sz="3400" dirty="0"/>
          </a:p>
        </p:txBody>
      </p:sp>
      <p:sp>
        <p:nvSpPr>
          <p:cNvPr id="39" name="Shape 36"/>
          <p:cNvSpPr/>
          <p:nvPr/>
        </p:nvSpPr>
        <p:spPr>
          <a:xfrm>
            <a:off x="1078992" y="2446020"/>
            <a:ext cx="2262957" cy="228600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1280160" y="4347972"/>
            <a:ext cx="593815" cy="128016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1" name="Text 38"/>
          <p:cNvSpPr txBox="1"/>
          <p:nvPr/>
        </p:nvSpPr>
        <p:spPr>
          <a:xfrm>
            <a:off x="1261872" y="2574036"/>
            <a:ext cx="1897197" cy="914400"/>
          </a:xfrm>
          <a:prstGeom prst="rect">
            <a:avLst/>
          </a:prstGeom>
          <a:noFill/>
          <a:ln/>
        </p:spPr>
        <p:txBody>
          <a:bodyPr wrap="square" lIns="381" tIns="508" rIns="508" bIns="381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Parse</a:t>
            </a:r>
            <a:endParaRPr lang="en-US" sz="1800" dirty="0"/>
          </a:p>
        </p:txBody>
      </p:sp>
      <p:sp>
        <p:nvSpPr>
          <p:cNvPr id="42" name="Text 39"/>
          <p:cNvSpPr txBox="1"/>
          <p:nvPr/>
        </p:nvSpPr>
        <p:spPr>
          <a:xfrm>
            <a:off x="1261872" y="3543300"/>
            <a:ext cx="1897197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30%</a:t>
            </a:r>
            <a:endParaRPr lang="en-US" sz="2800" dirty="0"/>
          </a:p>
        </p:txBody>
      </p:sp>
      <p:sp>
        <p:nvSpPr>
          <p:cNvPr id="43" name="Shape 40"/>
          <p:cNvSpPr/>
          <p:nvPr/>
        </p:nvSpPr>
        <p:spPr>
          <a:xfrm>
            <a:off x="3628705" y="2446020"/>
            <a:ext cx="2262957" cy="228600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3829873" y="4347972"/>
            <a:ext cx="1227218" cy="128016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5" name="Text 42"/>
          <p:cNvSpPr txBox="1"/>
          <p:nvPr/>
        </p:nvSpPr>
        <p:spPr>
          <a:xfrm>
            <a:off x="3811585" y="2574036"/>
            <a:ext cx="1897197" cy="914400"/>
          </a:xfrm>
          <a:prstGeom prst="rect">
            <a:avLst/>
          </a:prstGeom>
          <a:noFill/>
          <a:ln/>
        </p:spPr>
        <p:txBody>
          <a:bodyPr wrap="square" lIns="381" tIns="508" rIns="508" bIns="381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Plan</a:t>
            </a:r>
            <a:endParaRPr lang="en-US" sz="1800" dirty="0"/>
          </a:p>
        </p:txBody>
      </p:sp>
      <p:sp>
        <p:nvSpPr>
          <p:cNvPr id="46" name="Text 43"/>
          <p:cNvSpPr txBox="1"/>
          <p:nvPr/>
        </p:nvSpPr>
        <p:spPr>
          <a:xfrm>
            <a:off x="3811585" y="3543300"/>
            <a:ext cx="1897197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F0AA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62%</a:t>
            </a:r>
            <a:endParaRPr lang="en-US" sz="2800" dirty="0"/>
          </a:p>
        </p:txBody>
      </p:sp>
      <p:sp>
        <p:nvSpPr>
          <p:cNvPr id="47" name="Shape 44"/>
          <p:cNvSpPr/>
          <p:nvPr/>
        </p:nvSpPr>
        <p:spPr>
          <a:xfrm>
            <a:off x="6178418" y="2446020"/>
            <a:ext cx="2262957" cy="228600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8" name="Shape 45"/>
          <p:cNvSpPr/>
          <p:nvPr/>
        </p:nvSpPr>
        <p:spPr>
          <a:xfrm>
            <a:off x="6379586" y="4347972"/>
            <a:ext cx="1702270" cy="128016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9" name="Text 46"/>
          <p:cNvSpPr txBox="1"/>
          <p:nvPr/>
        </p:nvSpPr>
        <p:spPr>
          <a:xfrm>
            <a:off x="6361298" y="2574036"/>
            <a:ext cx="1897197" cy="914400"/>
          </a:xfrm>
          <a:prstGeom prst="rect">
            <a:avLst/>
          </a:prstGeom>
          <a:noFill/>
          <a:ln/>
        </p:spPr>
        <p:txBody>
          <a:bodyPr wrap="square" lIns="381" tIns="508" rIns="508" bIns="381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Render</a:t>
            </a:r>
            <a:endParaRPr lang="en-US" sz="1800" dirty="0"/>
          </a:p>
        </p:txBody>
      </p:sp>
      <p:sp>
        <p:nvSpPr>
          <p:cNvPr id="50" name="Text 47"/>
          <p:cNvSpPr txBox="1"/>
          <p:nvPr/>
        </p:nvSpPr>
        <p:spPr>
          <a:xfrm>
            <a:off x="6361298" y="3543300"/>
            <a:ext cx="1897197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86%</a:t>
            </a:r>
            <a:endParaRPr lang="en-US" sz="2800" dirty="0"/>
          </a:p>
        </p:txBody>
      </p:sp>
      <p:sp>
        <p:nvSpPr>
          <p:cNvPr id="51" name="Shape 48"/>
          <p:cNvSpPr/>
          <p:nvPr/>
        </p:nvSpPr>
        <p:spPr>
          <a:xfrm>
            <a:off x="8728131" y="2446020"/>
            <a:ext cx="2262957" cy="228600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52" name="Shape 49"/>
          <p:cNvSpPr/>
          <p:nvPr/>
        </p:nvSpPr>
        <p:spPr>
          <a:xfrm>
            <a:off x="8929299" y="4347972"/>
            <a:ext cx="1860621" cy="128016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53" name="Text 50"/>
          <p:cNvSpPr txBox="1"/>
          <p:nvPr/>
        </p:nvSpPr>
        <p:spPr>
          <a:xfrm>
            <a:off x="8911011" y="2574036"/>
            <a:ext cx="1897197" cy="914400"/>
          </a:xfrm>
          <a:prstGeom prst="rect">
            <a:avLst/>
          </a:prstGeom>
          <a:noFill/>
          <a:ln/>
        </p:spPr>
        <p:txBody>
          <a:bodyPr wrap="square" lIns="381" tIns="508" rIns="508" bIns="381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Review</a:t>
            </a:r>
            <a:endParaRPr lang="en-US" sz="1800" dirty="0"/>
          </a:p>
        </p:txBody>
      </p:sp>
      <p:sp>
        <p:nvSpPr>
          <p:cNvPr id="54" name="Text 51"/>
          <p:cNvSpPr txBox="1"/>
          <p:nvPr/>
        </p:nvSpPr>
        <p:spPr>
          <a:xfrm>
            <a:off x="8911011" y="3543300"/>
            <a:ext cx="1897197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94%</a:t>
            </a:r>
            <a:endParaRPr lang="en-US" sz="2800" dirty="0"/>
          </a:p>
        </p:txBody>
      </p:sp>
      <p:sp>
        <p:nvSpPr>
          <p:cNvPr id="55" name="Shape 52"/>
          <p:cNvSpPr/>
          <p:nvPr/>
        </p:nvSpPr>
        <p:spPr>
          <a:xfrm>
            <a:off x="3285375" y="3589020"/>
            <a:ext cx="399904" cy="0"/>
          </a:xfrm>
          <a:prstGeom prst="line">
            <a:avLst/>
          </a:prstGeom>
          <a:noFill/>
          <a:ln w="12700">
            <a:solidFill>
              <a:srgbClr val="0F766E"/>
            </a:solidFill>
            <a:prstDash val="solid"/>
            <a:tailEnd type="triangle"/>
          </a:ln>
        </p:spPr>
      </p:sp>
      <p:sp>
        <p:nvSpPr>
          <p:cNvPr id="56" name="Shape 53"/>
          <p:cNvSpPr/>
          <p:nvPr/>
        </p:nvSpPr>
        <p:spPr>
          <a:xfrm>
            <a:off x="5835088" y="3589020"/>
            <a:ext cx="399904" cy="0"/>
          </a:xfrm>
          <a:prstGeom prst="line">
            <a:avLst/>
          </a:prstGeom>
          <a:noFill/>
          <a:ln w="12700">
            <a:solidFill>
              <a:srgbClr val="0F766E"/>
            </a:solidFill>
            <a:prstDash val="solid"/>
            <a:tailEnd type="triangle"/>
          </a:ln>
        </p:spPr>
      </p:sp>
      <p:sp>
        <p:nvSpPr>
          <p:cNvPr id="57" name="Shape 54"/>
          <p:cNvSpPr/>
          <p:nvPr/>
        </p:nvSpPr>
        <p:spPr>
          <a:xfrm>
            <a:off x="8384801" y="3589020"/>
            <a:ext cx="399904" cy="0"/>
          </a:xfrm>
          <a:prstGeom prst="line">
            <a:avLst/>
          </a:prstGeom>
          <a:noFill/>
          <a:ln w="12700">
            <a:solidFill>
              <a:srgbClr val="0F766E"/>
            </a:solidFill>
            <a:prstDash val="solid"/>
            <a:tailEnd type="triangle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22960" y="1938528"/>
            <a:ext cx="73152" cy="25146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343400" y="1938528"/>
            <a:ext cx="73152" cy="2514600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863840" y="1938528"/>
            <a:ext cx="73152" cy="25146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9" name="mdpr:1-2-ea42c8:title:__title:1-2-ea42c8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Object Shape Grammar</a:t>
            </a:r>
            <a:endParaRPr lang="en-US" sz="3400" dirty="0"/>
          </a:p>
        </p:txBody>
      </p:sp>
      <p:sp>
        <p:nvSpPr>
          <p:cNvPr id="40" name="mdpr:1-2-ea42c8:item-1:block-27-chunk-1"/>
          <p:cNvSpPr txBox="1"/>
          <p:nvPr/>
        </p:nvSpPr>
        <p:spPr>
          <a:xfrm>
            <a:off x="104241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Method flag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short high-level step.</a:t>
            </a:r>
            <a:endParaRPr lang="en-US" sz="2200" dirty="0"/>
          </a:p>
        </p:txBody>
      </p:sp>
      <p:sp>
        <p:nvSpPr>
          <p:cNvPr id="41" name="mdpr:1-2-ea42c8:item-2:block-27-chunk-1"/>
          <p:cNvSpPr txBox="1"/>
          <p:nvPr/>
        </p:nvSpPr>
        <p:spPr>
          <a:xfrm>
            <a:off x="456285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Ticket panel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document-like evidence.</a:t>
            </a:r>
            <a:endParaRPr lang="en-US" sz="2200" dirty="0"/>
          </a:p>
        </p:txBody>
      </p:sp>
      <p:sp>
        <p:nvSpPr>
          <p:cNvPr id="42" name="mdpr:1-2-ea42c8:item-3:block-27-chunk-1"/>
          <p:cNvSpPr txBox="1"/>
          <p:nvPr/>
        </p:nvSpPr>
        <p:spPr>
          <a:xfrm>
            <a:off x="808329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Two-corner panel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linear grouping.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22960" y="1737360"/>
            <a:ext cx="73152" cy="84124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22960" y="2779776"/>
            <a:ext cx="73152" cy="841248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22960" y="3822192"/>
            <a:ext cx="73152" cy="84124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22960" y="4864608"/>
            <a:ext cx="73152" cy="841248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272784" y="1737360"/>
            <a:ext cx="73152" cy="84124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272784" y="2779776"/>
            <a:ext cx="73152" cy="841248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272784" y="3822192"/>
            <a:ext cx="73152" cy="84124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272784" y="4864608"/>
            <a:ext cx="73152" cy="841248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4" name="mdpr:1-2-0772f8:title:__title:1-2-0772f8"/>
          <p:cNvSpPr txBox="1"/>
          <p:nvPr/>
        </p:nvSpPr>
        <p:spPr>
          <a:xfrm>
            <a:off x="731520" y="384048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8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Agenda</a:t>
            </a:r>
            <a:endParaRPr lang="en-US" sz="3800" dirty="0"/>
          </a:p>
        </p:txBody>
      </p:sp>
      <p:sp>
        <p:nvSpPr>
          <p:cNvPr id="45" name="mdpr:1-2-0772f8:toc-item-1:toc-item-1"/>
          <p:cNvSpPr txBox="1"/>
          <p:nvPr/>
        </p:nvSpPr>
        <p:spPr>
          <a:xfrm>
            <a:off x="1042416" y="1828800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Teaser Summary</a:t>
            </a:r>
            <a:endParaRPr lang="en-US" sz="1800" dirty="0"/>
          </a:p>
        </p:txBody>
      </p:sp>
      <p:sp>
        <p:nvSpPr>
          <p:cNvPr id="46" name="mdpr:1-2-0772f8:toc-item-2:toc-item-2"/>
          <p:cNvSpPr txBox="1"/>
          <p:nvPr/>
        </p:nvSpPr>
        <p:spPr>
          <a:xfrm>
            <a:off x="1042416" y="2871216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Composition Contract</a:t>
            </a:r>
            <a:endParaRPr lang="en-US" sz="1800" dirty="0"/>
          </a:p>
        </p:txBody>
      </p:sp>
      <p:sp>
        <p:nvSpPr>
          <p:cNvPr id="47" name="mdpr:1-2-0772f8:toc-item-3:toc-item-3"/>
          <p:cNvSpPr txBox="1"/>
          <p:nvPr/>
        </p:nvSpPr>
        <p:spPr>
          <a:xfrm>
            <a:off x="1042416" y="3913632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Pruned Style Families</a:t>
            </a:r>
            <a:endParaRPr lang="en-US" sz="1800" dirty="0"/>
          </a:p>
        </p:txBody>
      </p:sp>
      <p:sp>
        <p:nvSpPr>
          <p:cNvPr id="48" name="mdpr:1-2-0772f8:toc-item-4:toc-item-4"/>
          <p:cNvSpPr txBox="1"/>
          <p:nvPr/>
        </p:nvSpPr>
        <p:spPr>
          <a:xfrm>
            <a:off x="1042416" y="4956048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  Semantic Blocks</a:t>
            </a:r>
            <a:endParaRPr lang="en-US" sz="1800" dirty="0"/>
          </a:p>
        </p:txBody>
      </p:sp>
      <p:sp>
        <p:nvSpPr>
          <p:cNvPr id="49" name="mdpr:1-2-0772f8:toc-item-5:toc-item-5"/>
          <p:cNvSpPr txBox="1"/>
          <p:nvPr/>
        </p:nvSpPr>
        <p:spPr>
          <a:xfrm>
            <a:off x="6492240" y="1828800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  Pipeline Diagram</a:t>
            </a:r>
            <a:endParaRPr lang="en-US" sz="1800" dirty="0"/>
          </a:p>
        </p:txBody>
      </p:sp>
      <p:sp>
        <p:nvSpPr>
          <p:cNvPr id="50" name="mdpr:1-2-0772f8:toc-item-6:toc-item-6"/>
          <p:cNvSpPr txBox="1"/>
          <p:nvPr/>
        </p:nvSpPr>
        <p:spPr>
          <a:xfrm>
            <a:off x="6492240" y="2871216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06  Decoration Pattern Catalog</a:t>
            </a:r>
            <a:endParaRPr lang="en-US" sz="1800" dirty="0"/>
          </a:p>
        </p:txBody>
      </p:sp>
      <p:sp>
        <p:nvSpPr>
          <p:cNvPr id="51" name="mdpr:1-2-0772f8:toc-item-7:toc-item-7"/>
          <p:cNvSpPr txBox="1"/>
          <p:nvPr/>
        </p:nvSpPr>
        <p:spPr>
          <a:xfrm>
            <a:off x="6492240" y="3913632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07  Table Coherence</a:t>
            </a:r>
            <a:endParaRPr lang="en-US" sz="1800" dirty="0"/>
          </a:p>
        </p:txBody>
      </p:sp>
      <p:sp>
        <p:nvSpPr>
          <p:cNvPr id="52" name="mdpr:1-2-0772f8:toc-item-8:toc-item-8"/>
          <p:cNvSpPr txBox="1"/>
          <p:nvPr/>
        </p:nvSpPr>
        <p:spPr>
          <a:xfrm>
            <a:off x="6492240" y="4956048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08  Chart and Table Pair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mdpr:2-2-4f71ba:title:__title:2-2-4f71ba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Object Shape Grammar</a:t>
            </a:r>
            <a:pPr algn="ctr" indent="0" marL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(Cont. 2/2)</a:t>
            </a:r>
            <a:endParaRPr lang="en-US" sz="3400" dirty="0"/>
          </a:p>
        </p:txBody>
      </p:sp>
      <p:sp>
        <p:nvSpPr>
          <p:cNvPr id="37" name="mdpr:2-2-4f71ba:body:block-27-chunk-2"/>
          <p:cNvSpPr txBox="1"/>
          <p:nvPr/>
        </p:nvSpPr>
        <p:spPr>
          <a:xfrm>
            <a:off x="987552" y="1572768"/>
            <a:ext cx="10094976" cy="4261104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Notched panel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technical constraint or code-like object.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Rounded panel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neutral fallback surface.</a:t>
            </a:r>
            <a:endParaRPr lang="en-US" sz="2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2960" y="1463040"/>
            <a:ext cx="5029200" cy="1920240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822960" y="1463040"/>
            <a:ext cx="5029200" cy="192024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pic>
        <p:nvPicPr>
          <p:cNvPr id="3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9360" y="1463040"/>
            <a:ext cx="5029200" cy="1920240"/>
          </a:xfrm>
          <a:prstGeom prst="rect">
            <a:avLst/>
          </a:prstGeom>
        </p:spPr>
      </p:pic>
      <p:sp>
        <p:nvSpPr>
          <p:cNvPr id="39" name="Shape 35"/>
          <p:cNvSpPr/>
          <p:nvPr/>
        </p:nvSpPr>
        <p:spPr>
          <a:xfrm>
            <a:off x="6309360" y="1463040"/>
            <a:ext cx="5029200" cy="192024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pic>
        <p:nvPicPr>
          <p:cNvPr id="4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960" y="3749040"/>
            <a:ext cx="5029200" cy="1920240"/>
          </a:xfrm>
          <a:prstGeom prst="rect">
            <a:avLst/>
          </a:prstGeom>
        </p:spPr>
      </p:pic>
      <p:sp>
        <p:nvSpPr>
          <p:cNvPr id="41" name="Shape 36"/>
          <p:cNvSpPr/>
          <p:nvPr/>
        </p:nvSpPr>
        <p:spPr>
          <a:xfrm>
            <a:off x="822960" y="3749040"/>
            <a:ext cx="5029200" cy="192024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pic>
        <p:nvPicPr>
          <p:cNvPr id="4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09360" y="3749040"/>
            <a:ext cx="5029200" cy="1920240"/>
          </a:xfrm>
          <a:prstGeom prst="rect">
            <a:avLst/>
          </a:prstGeom>
        </p:spPr>
      </p:pic>
      <p:sp>
        <p:nvSpPr>
          <p:cNvPr id="43" name="Shape 37"/>
          <p:cNvSpPr/>
          <p:nvPr/>
        </p:nvSpPr>
        <p:spPr>
          <a:xfrm>
            <a:off x="6309360" y="3749040"/>
            <a:ext cx="5029200" cy="192024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44" name="Shape 38"/>
          <p:cNvSpPr/>
          <p:nvPr/>
        </p:nvSpPr>
        <p:spPr>
          <a:xfrm>
            <a:off x="822960" y="1463040"/>
            <a:ext cx="73152" cy="192024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5" name="Shape 39"/>
          <p:cNvSpPr/>
          <p:nvPr/>
        </p:nvSpPr>
        <p:spPr>
          <a:xfrm>
            <a:off x="6309360" y="1463040"/>
            <a:ext cx="73152" cy="1920240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6" name="Shape 40"/>
          <p:cNvSpPr/>
          <p:nvPr/>
        </p:nvSpPr>
        <p:spPr>
          <a:xfrm>
            <a:off x="822960" y="3749040"/>
            <a:ext cx="73152" cy="192024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7" name="Shape 41"/>
          <p:cNvSpPr/>
          <p:nvPr/>
        </p:nvSpPr>
        <p:spPr>
          <a:xfrm>
            <a:off x="6309360" y="3749040"/>
            <a:ext cx="73152" cy="1920240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8" name="mdpr:icon-and-text-aside-8429fc:title:__title:icon-and-text-aside-8429fc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Icon and Text Aside</a:t>
            </a:r>
            <a:endParaRPr lang="en-US" sz="3400" dirty="0"/>
          </a:p>
        </p:txBody>
      </p:sp>
      <p:sp>
        <p:nvSpPr>
          <p:cNvPr id="49" name="mdpr:icon-and-text-aside-8429fc:item-1:block-29"/>
          <p:cNvSpPr txBox="1"/>
          <p:nvPr/>
        </p:nvSpPr>
        <p:spPr>
          <a:xfrm>
            <a:off x="1042416" y="1627632"/>
            <a:ext cx="4608576" cy="159105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Icon role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quiet monochrome anchor.</a:t>
            </a:r>
            <a:endParaRPr lang="en-US" sz="2200" dirty="0"/>
          </a:p>
        </p:txBody>
      </p:sp>
      <p:sp>
        <p:nvSpPr>
          <p:cNvPr id="50" name="mdpr:icon-and-text-aside-8429fc:item-2:block-29"/>
          <p:cNvSpPr txBox="1"/>
          <p:nvPr/>
        </p:nvSpPr>
        <p:spPr>
          <a:xfrm>
            <a:off x="6528816" y="1627632"/>
            <a:ext cx="4608576" cy="159105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Icon scale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secondary to title and body text.</a:t>
            </a:r>
            <a:endParaRPr lang="en-US" sz="2200" dirty="0"/>
          </a:p>
        </p:txBody>
      </p:sp>
      <p:sp>
        <p:nvSpPr>
          <p:cNvPr id="51" name="mdpr:icon-and-text-aside-8429fc:item-3:block-29"/>
          <p:cNvSpPr txBox="1"/>
          <p:nvPr/>
        </p:nvSpPr>
        <p:spPr>
          <a:xfrm>
            <a:off x="1042416" y="3913632"/>
            <a:ext cx="4608576" cy="159105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Placement rule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icon never fills empty space alone.</a:t>
            </a:r>
            <a:endParaRPr lang="en-US" sz="2200" dirty="0"/>
          </a:p>
        </p:txBody>
      </p:sp>
      <p:sp>
        <p:nvSpPr>
          <p:cNvPr id="52" name="mdpr:icon-and-text-aside-8429fc:item-4:block-29"/>
          <p:cNvSpPr txBox="1"/>
          <p:nvPr/>
        </p:nvSpPr>
        <p:spPr>
          <a:xfrm>
            <a:off x="6528816" y="3913632"/>
            <a:ext cx="4608576" cy="159105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Fit rule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icon and text share a stable center line.</a:t>
            </a:r>
            <a:endParaRPr lang="en-US" sz="2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2960" y="1463040"/>
            <a:ext cx="5029200" cy="1920240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822960" y="1463040"/>
            <a:ext cx="5029200" cy="192024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pic>
        <p:nvPicPr>
          <p:cNvPr id="3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9360" y="1463040"/>
            <a:ext cx="5029200" cy="1920240"/>
          </a:xfrm>
          <a:prstGeom prst="rect">
            <a:avLst/>
          </a:prstGeom>
        </p:spPr>
      </p:pic>
      <p:sp>
        <p:nvSpPr>
          <p:cNvPr id="39" name="Shape 35"/>
          <p:cNvSpPr/>
          <p:nvPr/>
        </p:nvSpPr>
        <p:spPr>
          <a:xfrm>
            <a:off x="6309360" y="1463040"/>
            <a:ext cx="5029200" cy="192024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pic>
        <p:nvPicPr>
          <p:cNvPr id="4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960" y="3749040"/>
            <a:ext cx="5029200" cy="1920240"/>
          </a:xfrm>
          <a:prstGeom prst="rect">
            <a:avLst/>
          </a:prstGeom>
        </p:spPr>
      </p:pic>
      <p:sp>
        <p:nvSpPr>
          <p:cNvPr id="41" name="Shape 36"/>
          <p:cNvSpPr/>
          <p:nvPr/>
        </p:nvSpPr>
        <p:spPr>
          <a:xfrm>
            <a:off x="822960" y="3749040"/>
            <a:ext cx="5029200" cy="192024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pic>
        <p:nvPicPr>
          <p:cNvPr id="4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09360" y="3749040"/>
            <a:ext cx="5029200" cy="1920240"/>
          </a:xfrm>
          <a:prstGeom prst="rect">
            <a:avLst/>
          </a:prstGeom>
        </p:spPr>
      </p:pic>
      <p:sp>
        <p:nvSpPr>
          <p:cNvPr id="43" name="Shape 37"/>
          <p:cNvSpPr/>
          <p:nvPr/>
        </p:nvSpPr>
        <p:spPr>
          <a:xfrm>
            <a:off x="6309360" y="3749040"/>
            <a:ext cx="5029200" cy="192024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44" name="Shape 38"/>
          <p:cNvSpPr/>
          <p:nvPr/>
        </p:nvSpPr>
        <p:spPr>
          <a:xfrm>
            <a:off x="822960" y="1463040"/>
            <a:ext cx="73152" cy="192024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5" name="Shape 39"/>
          <p:cNvSpPr/>
          <p:nvPr/>
        </p:nvSpPr>
        <p:spPr>
          <a:xfrm>
            <a:off x="6309360" y="1463040"/>
            <a:ext cx="73152" cy="1920240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6" name="Shape 40"/>
          <p:cNvSpPr/>
          <p:nvPr/>
        </p:nvSpPr>
        <p:spPr>
          <a:xfrm>
            <a:off x="822960" y="3749040"/>
            <a:ext cx="73152" cy="192024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7" name="Shape 41"/>
          <p:cNvSpPr/>
          <p:nvPr/>
        </p:nvSpPr>
        <p:spPr>
          <a:xfrm>
            <a:off x="6309360" y="3749040"/>
            <a:ext cx="73152" cy="1920240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8" name="mdpr:overflow-guard-f8d03e:title:__title:overflow-guard-f8d03e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Overflow Guard</a:t>
            </a:r>
            <a:endParaRPr lang="en-US" sz="3400" dirty="0"/>
          </a:p>
        </p:txBody>
      </p:sp>
      <p:sp>
        <p:nvSpPr>
          <p:cNvPr id="49" name="mdpr:overflow-guard-f8d03e:item-1:block-31"/>
          <p:cNvSpPr txBox="1"/>
          <p:nvPr/>
        </p:nvSpPr>
        <p:spPr>
          <a:xfrm>
            <a:off x="1042416" y="1627632"/>
            <a:ext cx="4608576" cy="159105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Text fit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region bounds are validated before output.</a:t>
            </a:r>
            <a:endParaRPr lang="en-US" sz="2200" dirty="0"/>
          </a:p>
        </p:txBody>
      </p:sp>
      <p:sp>
        <p:nvSpPr>
          <p:cNvPr id="50" name="mdpr:overflow-guard-f8d03e:item-2:block-31"/>
          <p:cNvSpPr txBox="1"/>
          <p:nvPr/>
        </p:nvSpPr>
        <p:spPr>
          <a:xfrm>
            <a:off x="6528816" y="1627632"/>
            <a:ext cx="4608576" cy="159105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Tables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cell text uses middle alignment and coherent margins.</a:t>
            </a:r>
            <a:endParaRPr lang="en-US" sz="2200" dirty="0"/>
          </a:p>
        </p:txBody>
      </p:sp>
      <p:sp>
        <p:nvSpPr>
          <p:cNvPr id="51" name="mdpr:overflow-guard-f8d03e:item-3:block-31"/>
          <p:cNvSpPr txBox="1"/>
          <p:nvPr/>
        </p:nvSpPr>
        <p:spPr>
          <a:xfrm>
            <a:off x="1042416" y="3913632"/>
            <a:ext cx="4608576" cy="159105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Continuation slides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dense content splits before unreadable shrink.</a:t>
            </a:r>
            <a:endParaRPr lang="en-US" sz="2200" dirty="0"/>
          </a:p>
        </p:txBody>
      </p:sp>
      <p:sp>
        <p:nvSpPr>
          <p:cNvPr id="52" name="mdpr:overflow-guard-f8d03e:item-4:block-31"/>
          <p:cNvSpPr txBox="1"/>
          <p:nvPr/>
        </p:nvSpPr>
        <p:spPr>
          <a:xfrm>
            <a:off x="6528816" y="3913632"/>
            <a:ext cx="4608576" cy="159105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Cleanup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decorative-only bullets and empty artifacts are removed.</a:t>
            </a:r>
            <a:endParaRPr lang="en-US" sz="2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12280" y="1463040"/>
            <a:ext cx="4434840" cy="4526280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6812280" y="1463040"/>
            <a:ext cx="4434840" cy="45262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38" name="mdpr:image-safe-frame-d4d6a4:title:__title:image-safe-frame-d4d6a4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Image Safe Frame</a:t>
            </a:r>
            <a:endParaRPr lang="en-US" sz="3400" dirty="0"/>
          </a:p>
        </p:txBody>
      </p:sp>
      <p:sp>
        <p:nvSpPr>
          <p:cNvPr id="39" name="mdpr:image-safe-frame-d4d6a4:body:block-33-block-33-block-33"/>
          <p:cNvSpPr txBox="1"/>
          <p:nvPr/>
        </p:nvSpPr>
        <p:spPr>
          <a:xfrm>
            <a:off x="896112" y="1572768"/>
            <a:ext cx="5477256" cy="4306824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Image role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picture content uses an internal safe frame.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Surface rule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background decoration stays outside the picture bounds.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Bounds rule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child images never exceed their owning image region.</a:t>
            </a:r>
            <a:endParaRPr lang="en-US" sz="2200" dirty="0"/>
          </a:p>
        </p:txBody>
      </p:sp>
      <p:pic>
        <p:nvPicPr>
          <p:cNvPr id="40" name="mdpr:image-safe-frame-d4d6a4:image-1:block-34" descr="{&quot;mdpr&quot;:{&quot;slideId&quot;:&quot;image-safe-frame-d4d6a4&quot;,&quot;layoutSlideId&quot;:&quot;layout-image-safe-frame-d4d6a4&quot;,&quot;regionId&quot;:&quot;image-1&quot;,&quot;blockIds&quot;:[&quot;block-34&quot;],&quot;objectKind&quot;:&quot;native-image&quot;,&quot;role&quot;:&quot;image&quot;,&quot;editable&quot;:false}}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0296" y="1591056"/>
            <a:ext cx="4178808" cy="427024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9808" y="1444752"/>
            <a:ext cx="4617720" cy="2359152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749808" y="1444752"/>
            <a:ext cx="4617720" cy="235915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pic>
        <p:nvPicPr>
          <p:cNvPr id="3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77840" y="1481328"/>
            <a:ext cx="5532120" cy="2212848"/>
          </a:xfrm>
          <a:prstGeom prst="rect">
            <a:avLst/>
          </a:prstGeom>
        </p:spPr>
      </p:pic>
      <p:sp>
        <p:nvSpPr>
          <p:cNvPr id="39" name="Shape 35"/>
          <p:cNvSpPr/>
          <p:nvPr/>
        </p:nvSpPr>
        <p:spPr>
          <a:xfrm>
            <a:off x="5577840" y="1481328"/>
            <a:ext cx="5532120" cy="221284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pic>
        <p:nvPicPr>
          <p:cNvPr id="4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7840" y="3913632"/>
            <a:ext cx="5532120" cy="2011680"/>
          </a:xfrm>
          <a:prstGeom prst="rect">
            <a:avLst/>
          </a:prstGeom>
        </p:spPr>
      </p:pic>
      <p:sp>
        <p:nvSpPr>
          <p:cNvPr id="41" name="Shape 36"/>
          <p:cNvSpPr/>
          <p:nvPr/>
        </p:nvSpPr>
        <p:spPr>
          <a:xfrm>
            <a:off x="5577840" y="3913632"/>
            <a:ext cx="5532120" cy="20116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42" name="mdpr:mixed-object-packing-438299:title:__title:mixed-object-packing-438299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Mixed Object Packing</a:t>
            </a:r>
            <a:endParaRPr lang="en-US" sz="3400" dirty="0"/>
          </a:p>
        </p:txBody>
      </p:sp>
      <p:graphicFrame>
        <p:nvGraphicFramePr>
          <p:cNvPr id="43" name="Chart 0" descr=""/>
          <p:cNvGraphicFramePr/>
          <p:nvPr/>
        </p:nvGraphicFramePr>
        <p:xfrm>
          <a:off x="877824" y="1591056"/>
          <a:ext cx="4361688" cy="2066544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25" name="mdpr:mixed-object-packing-438299:table:block-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577840" y="1481328"/>
          <a:ext cx="5532120" cy="2212848"/>
        </p:xfrm>
        <a:graphic>
          <a:graphicData uri="http://schemas.openxmlformats.org/drawingml/2006/table">
            <a:tbl>
              <a:tblPr/>
              <a:tblGrid>
                <a:gridCol w="2766060"/>
                <a:gridCol w="2766060"/>
              </a:tblGrid>
              <a:tr h="73761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Object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Signal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</a:tr>
              <a:tr h="73761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b="1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Chart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trend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61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b="1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Image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1111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bounded</a:t>
                      </a:r>
                      <a:endParaRPr lang="en-US" sz="18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54864" marR="54864" marT="36576" marB="36576" anchor="ctr">
                    <a:lnL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5" name="mdpr:mixed-object-packing-438299:body:block-36"/>
          <p:cNvSpPr txBox="1"/>
          <p:nvPr/>
        </p:nvSpPr>
        <p:spPr>
          <a:xfrm>
            <a:off x="914400" y="4151376"/>
            <a:ext cx="4425696" cy="14996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Reading order</a:t>
            </a:r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chart and table remain the primary evidence.</a:t>
            </a:r>
            <a:endParaRPr lang="en-US" sz="18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Image role</a:t>
            </a:r>
            <a:endParaRPr lang="en-US" sz="18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visual evidence stays bounded in a separate safe frame.</a:t>
            </a:r>
            <a:endParaRPr lang="en-US" sz="1800" dirty="0"/>
          </a:p>
        </p:txBody>
      </p:sp>
      <p:pic>
        <p:nvPicPr>
          <p:cNvPr id="46" name="mdpr:mixed-object-packing-438299:image-1:block-39" descr="{&quot;mdpr&quot;:{&quot;slideId&quot;:&quot;mixed-object-packing-438299&quot;,&quot;layoutSlideId&quot;:&quot;layout-mixed-object-packing-438299&quot;,&quot;regionId&quot;:&quot;image-1&quot;,&quot;blockIds&quot;:[&quot;block-39&quot;],&quot;objectKind&quot;:&quot;native-image&quot;,&quot;role&quot;:&quot;image&quot;,&quot;editable&quot;:false}}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48249" y="3984041"/>
            <a:ext cx="5391302" cy="187086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22960" y="1938528"/>
            <a:ext cx="73152" cy="25146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343400" y="1938528"/>
            <a:ext cx="73152" cy="2514600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863840" y="1938528"/>
            <a:ext cx="73152" cy="25146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9" name="mdpr:actions-output-review-326e07:title:__title:actions-output-review-326e07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Actions Output Review</a:t>
            </a:r>
            <a:endParaRPr lang="en-US" sz="3400" dirty="0"/>
          </a:p>
        </p:txBody>
      </p:sp>
      <p:sp>
        <p:nvSpPr>
          <p:cNvPr id="40" name="mdpr:actions-output-review-326e07:item-1:block-41"/>
          <p:cNvSpPr txBox="1"/>
          <p:nvPr/>
        </p:nvSpPr>
        <p:spPr>
          <a:xfrm>
            <a:off x="104241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Workflow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Theme Preview builds this source across decoration styles.</a:t>
            </a:r>
            <a:endParaRPr lang="en-US" sz="2200" dirty="0"/>
          </a:p>
        </p:txBody>
      </p:sp>
      <p:sp>
        <p:nvSpPr>
          <p:cNvPr id="41" name="mdpr:actions-output-review-326e07:item-2:block-41"/>
          <p:cNvSpPr txBox="1"/>
          <p:nvPr/>
        </p:nvSpPr>
        <p:spPr>
          <a:xfrm>
            <a:off x="456285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Gallery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Pages shows each styled deck and object-check slide.</a:t>
            </a:r>
            <a:endParaRPr lang="en-US" sz="2200" dirty="0"/>
          </a:p>
        </p:txBody>
      </p:sp>
      <p:sp>
        <p:nvSpPr>
          <p:cNvPr id="42" name="mdpr:actions-output-review-326e07:item-3:block-41"/>
          <p:cNvSpPr txBox="1"/>
          <p:nvPr/>
        </p:nvSpPr>
        <p:spPr>
          <a:xfrm>
            <a:off x="808329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Ownership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MDPR owns rendering; mdpr-skill may prepare hints.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22960" y="1737360"/>
            <a:ext cx="73152" cy="84124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22960" y="2779776"/>
            <a:ext cx="73152" cy="841248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22960" y="3822192"/>
            <a:ext cx="73152" cy="84124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22960" y="4864608"/>
            <a:ext cx="73152" cy="841248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272784" y="1737360"/>
            <a:ext cx="73152" cy="84124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272784" y="2779776"/>
            <a:ext cx="73152" cy="841248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272784" y="3822192"/>
            <a:ext cx="73152" cy="84124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3" name="mdpr:2-2-7bfb60:title:__title:2-2-7bfb60"/>
          <p:cNvSpPr txBox="1"/>
          <p:nvPr/>
        </p:nvSpPr>
        <p:spPr>
          <a:xfrm>
            <a:off x="731520" y="384048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8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Agenda</a:t>
            </a:r>
            <a:pPr algn="ctr" indent="0" marL="0">
              <a:lnSpc>
                <a:spcPct val="120000"/>
              </a:lnSpc>
              <a:buNone/>
            </a:pPr>
            <a:r>
              <a:rPr lang="en-US" sz="23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(Cont. 2/2)</a:t>
            </a:r>
            <a:endParaRPr lang="en-US" sz="3800" dirty="0"/>
          </a:p>
        </p:txBody>
      </p:sp>
      <p:sp>
        <p:nvSpPr>
          <p:cNvPr id="44" name="mdpr:2-2-7bfb60:toc-item-1:toc-item-9"/>
          <p:cNvSpPr txBox="1"/>
          <p:nvPr/>
        </p:nvSpPr>
        <p:spPr>
          <a:xfrm>
            <a:off x="1042416" y="1828800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09  Editable Proof Objects</a:t>
            </a:r>
            <a:endParaRPr lang="en-US" sz="1800" dirty="0"/>
          </a:p>
        </p:txBody>
      </p:sp>
      <p:sp>
        <p:nvSpPr>
          <p:cNvPr id="45" name="mdpr:2-2-7bfb60:toc-item-2:toc-item-10"/>
          <p:cNvSpPr txBox="1"/>
          <p:nvPr/>
        </p:nvSpPr>
        <p:spPr>
          <a:xfrm>
            <a:off x="1042416" y="2871216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  Object Shape Grammar</a:t>
            </a:r>
            <a:endParaRPr lang="en-US" sz="1800" dirty="0"/>
          </a:p>
        </p:txBody>
      </p:sp>
      <p:sp>
        <p:nvSpPr>
          <p:cNvPr id="46" name="mdpr:2-2-7bfb60:toc-item-3:toc-item-11"/>
          <p:cNvSpPr txBox="1"/>
          <p:nvPr/>
        </p:nvSpPr>
        <p:spPr>
          <a:xfrm>
            <a:off x="1042416" y="3913632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  Icon and Text Aside</a:t>
            </a:r>
            <a:endParaRPr lang="en-US" sz="1800" dirty="0"/>
          </a:p>
        </p:txBody>
      </p:sp>
      <p:sp>
        <p:nvSpPr>
          <p:cNvPr id="47" name="mdpr:2-2-7bfb60:toc-item-4:toc-item-12"/>
          <p:cNvSpPr txBox="1"/>
          <p:nvPr/>
        </p:nvSpPr>
        <p:spPr>
          <a:xfrm>
            <a:off x="1042416" y="4956048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  Overflow Guard</a:t>
            </a:r>
            <a:endParaRPr lang="en-US" sz="1800" dirty="0"/>
          </a:p>
        </p:txBody>
      </p:sp>
      <p:sp>
        <p:nvSpPr>
          <p:cNvPr id="48" name="mdpr:2-2-7bfb60:toc-item-5:toc-item-13"/>
          <p:cNvSpPr txBox="1"/>
          <p:nvPr/>
        </p:nvSpPr>
        <p:spPr>
          <a:xfrm>
            <a:off x="6492240" y="1828800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  Image Safe Frame</a:t>
            </a:r>
            <a:endParaRPr lang="en-US" sz="1800" dirty="0"/>
          </a:p>
        </p:txBody>
      </p:sp>
      <p:sp>
        <p:nvSpPr>
          <p:cNvPr id="49" name="mdpr:2-2-7bfb60:toc-item-6:toc-item-14"/>
          <p:cNvSpPr txBox="1"/>
          <p:nvPr/>
        </p:nvSpPr>
        <p:spPr>
          <a:xfrm>
            <a:off x="6492240" y="2871216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14  Mixed Object Packing</a:t>
            </a:r>
            <a:endParaRPr lang="en-US" sz="1800" dirty="0"/>
          </a:p>
        </p:txBody>
      </p:sp>
      <p:sp>
        <p:nvSpPr>
          <p:cNvPr id="50" name="mdpr:2-2-7bfb60:toc-item-7:toc-item-15"/>
          <p:cNvSpPr txBox="1"/>
          <p:nvPr/>
        </p:nvSpPr>
        <p:spPr>
          <a:xfrm>
            <a:off x="6492240" y="3913632"/>
            <a:ext cx="4645152" cy="658368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15  Actions Output Review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4400" y="1417320"/>
            <a:ext cx="10241280" cy="1325880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914400" y="1417320"/>
            <a:ext cx="10241280" cy="13258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38" name="Shape 35"/>
          <p:cNvSpPr/>
          <p:nvPr/>
        </p:nvSpPr>
        <p:spPr>
          <a:xfrm>
            <a:off x="1046988" y="1549908"/>
            <a:ext cx="73152" cy="1060704"/>
          </a:xfrm>
          <a:prstGeom prst="roundRect">
            <a:avLst>
              <a:gd name="adj" fmla="val 25000"/>
            </a:avLst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9" name="mdpr:teaser-summary-7731dc:title:__title:teaser-summary-7731dc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Teaser Summary</a:t>
            </a:r>
            <a:endParaRPr lang="en-US" sz="3400" dirty="0"/>
          </a:p>
        </p:txBody>
      </p:sp>
      <p:sp>
        <p:nvSpPr>
          <p:cNvPr id="40" name="mdpr:teaser-summary-7731dc:key-message:block-3"/>
          <p:cNvSpPr txBox="1"/>
          <p:nvPr/>
        </p:nvSpPr>
        <p:spPr>
          <a:xfrm>
            <a:off x="1298448" y="1545336"/>
            <a:ext cx="9637776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Generated PPTX slides should show design range without sacrificing coherence.</a:t>
            </a:r>
            <a:endParaRPr lang="en-US" sz="2200" dirty="0"/>
          </a:p>
        </p:txBody>
      </p:sp>
      <p:sp>
        <p:nvSpPr>
          <p:cNvPr id="41" name="mdpr:teaser-summary-7731dc:body:block-4"/>
          <p:cNvSpPr txBox="1"/>
          <p:nvPr/>
        </p:nvSpPr>
        <p:spPr>
          <a:xfrm>
            <a:off x="987552" y="3172968"/>
            <a:ext cx="10094976" cy="2478024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Preview styles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9 distinct decoration grammars, not palette-only swaps.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Pattern range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36+ decoration and layout patterns selected by content role.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Object support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native tables, charts, proof objects, diagrams, images, and icon slots.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Validation contract</a:t>
            </a:r>
            <a:endParaRPr lang="en-US" sz="22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readable text, bounded objects, aligned connectors, and editable PPTX output.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22960" y="1938528"/>
            <a:ext cx="73152" cy="25146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343400" y="1938528"/>
            <a:ext cx="73152" cy="2514600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863840" y="1938528"/>
            <a:ext cx="73152" cy="25146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9" name="mdpr:1-2-32ac08:title:__title:1-2-32ac08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Composition Contract</a:t>
            </a:r>
            <a:endParaRPr lang="en-US" sz="3400" dirty="0"/>
          </a:p>
        </p:txBody>
      </p:sp>
      <p:sp>
        <p:nvSpPr>
          <p:cNvPr id="40" name="mdpr:1-2-32ac08:item-1:block-6-chunk-1"/>
          <p:cNvSpPr txBox="1"/>
          <p:nvPr/>
        </p:nvSpPr>
        <p:spPr>
          <a:xfrm>
            <a:off x="104241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Cover signal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title scale and first-viewport identity.</a:t>
            </a:r>
            <a:endParaRPr lang="en-US" sz="2200" dirty="0"/>
          </a:p>
        </p:txBody>
      </p:sp>
      <p:sp>
        <p:nvSpPr>
          <p:cNvPr id="41" name="mdpr:1-2-32ac08:item-2:block-6-chunk-1"/>
          <p:cNvSpPr txBox="1"/>
          <p:nvPr/>
        </p:nvSpPr>
        <p:spPr>
          <a:xfrm>
            <a:off x="456285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Evidence rhythm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chart, table, and proof objects stay connected.</a:t>
            </a:r>
            <a:endParaRPr lang="en-US" sz="2200" dirty="0"/>
          </a:p>
        </p:txBody>
      </p:sp>
      <p:sp>
        <p:nvSpPr>
          <p:cNvPr id="42" name="mdpr:1-2-32ac08:item-3:block-6-chunk-1"/>
          <p:cNvSpPr txBox="1"/>
          <p:nvPr/>
        </p:nvSpPr>
        <p:spPr>
          <a:xfrm>
            <a:off x="808329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Object grammar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cards, tickets, flags, and panels vary coherently.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mdpr:2-2-14f8eb:title:__title:2-2-14f8eb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Composition Contract</a:t>
            </a:r>
            <a:pPr algn="ctr" indent="0" marL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(Cont. 2/2)</a:t>
            </a:r>
            <a:endParaRPr lang="en-US" sz="3400" dirty="0"/>
          </a:p>
        </p:txBody>
      </p:sp>
      <p:sp>
        <p:nvSpPr>
          <p:cNvPr id="37" name="mdpr:2-2-14f8eb:left:block-6-chunk-2"/>
          <p:cNvSpPr txBox="1"/>
          <p:nvPr/>
        </p:nvSpPr>
        <p:spPr>
          <a:xfrm>
            <a:off x="896112" y="3090672"/>
            <a:ext cx="4791456" cy="1197864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Connector clarity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arrows attach to object boundaries.</a:t>
            </a:r>
            <a:endParaRPr lang="en-US" sz="2200" dirty="0"/>
          </a:p>
        </p:txBody>
      </p:sp>
      <p:sp>
        <p:nvSpPr>
          <p:cNvPr id="38" name="mdpr:2-2-14f8eb:right:block-6-chunk-2"/>
          <p:cNvSpPr txBox="1"/>
          <p:nvPr/>
        </p:nvSpPr>
        <p:spPr>
          <a:xfrm>
            <a:off x="6473952" y="3090672"/>
            <a:ext cx="4791456" cy="1197864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Bounds discipline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no region exceeds the slide.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22960" y="1938528"/>
            <a:ext cx="73152" cy="25146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343400" y="1938528"/>
            <a:ext cx="73152" cy="2514600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863840" y="1938528"/>
            <a:ext cx="73152" cy="25146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9" name="mdpr:1-2-dfa474:title:__title:1-2-dfa474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Pruned Style Families</a:t>
            </a:r>
            <a:endParaRPr lang="en-US" sz="3400" dirty="0"/>
          </a:p>
        </p:txBody>
      </p:sp>
      <p:sp>
        <p:nvSpPr>
          <p:cNvPr id="40" name="mdpr:1-2-dfa474:item-1:block-8-chunk-1"/>
          <p:cNvSpPr txBox="1"/>
          <p:nvPr/>
        </p:nvSpPr>
        <p:spPr>
          <a:xfrm>
            <a:off x="104241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Skeuomorphism / claymorphism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tactile depth, bevels, or puffy surfaces.</a:t>
            </a:r>
            <a:endParaRPr lang="en-US" sz="2200" dirty="0"/>
          </a:p>
        </p:txBody>
      </p:sp>
      <p:sp>
        <p:nvSpPr>
          <p:cNvPr id="41" name="mdpr:1-2-dfa474:item-2:block-8-chunk-1"/>
          <p:cNvSpPr txBox="1"/>
          <p:nvPr/>
        </p:nvSpPr>
        <p:spPr>
          <a:xfrm>
            <a:off x="456285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Neomorphism / newmorphism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soft raised surfaces.</a:t>
            </a:r>
            <a:endParaRPr lang="en-US" sz="2200" dirty="0"/>
          </a:p>
        </p:txBody>
      </p:sp>
      <p:sp>
        <p:nvSpPr>
          <p:cNvPr id="42" name="mdpr:1-2-dfa474:item-3:block-8-chunk-1"/>
          <p:cNvSpPr txBox="1"/>
          <p:nvPr/>
        </p:nvSpPr>
        <p:spPr>
          <a:xfrm>
            <a:off x="8083296" y="2103120"/>
            <a:ext cx="2825496" cy="2185416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Glassmorphism / liquid-glass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translucent panels and refractive highlights.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6" name="mdpr:2-2-149bde:title:__title:2-2-149bde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Pruned Style Families</a:t>
            </a:r>
            <a:pPr algn="ctr" indent="0" marL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91919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(Cont. 2/2)</a:t>
            </a:r>
            <a:endParaRPr lang="en-US" sz="3400" dirty="0"/>
          </a:p>
        </p:txBody>
      </p:sp>
      <p:sp>
        <p:nvSpPr>
          <p:cNvPr id="37" name="mdpr:2-2-149bde:left:block-8-chunk-2"/>
          <p:cNvSpPr txBox="1"/>
          <p:nvPr/>
        </p:nvSpPr>
        <p:spPr>
          <a:xfrm>
            <a:off x="896112" y="1463040"/>
            <a:ext cx="4791456" cy="4261104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Minimalism / brutalism / bentogrid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sparse rules, hard contrast, or tiled information rhythm.</a:t>
            </a:r>
            <a:endParaRPr lang="en-US" sz="2200" dirty="0"/>
          </a:p>
        </p:txBody>
      </p:sp>
      <p:sp>
        <p:nvSpPr>
          <p:cNvPr id="38" name="mdpr:2-2-149bde:right:block-8-chunk-2"/>
          <p:cNvSpPr txBox="1"/>
          <p:nvPr/>
        </p:nvSpPr>
        <p:spPr>
          <a:xfrm>
            <a:off x="6473952" y="1463040"/>
            <a:ext cx="4791456" cy="4261104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- Pruning rule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preview excludes styles that only change palette or background.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6128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2821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9514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6207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2900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99592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6285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978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9671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3056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9749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442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98280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65208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232136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799064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365992" y="530352"/>
            <a:ext cx="0" cy="5797296"/>
          </a:xfrm>
          <a:prstGeom prst="line">
            <a:avLst/>
          </a:prstGeom>
          <a:noFill/>
          <a:ln w="12700">
            <a:solidFill>
              <a:srgbClr val="CBD5E1">
                <a:alpha val="18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" y="53035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109728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4360" y="166420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223113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4360" y="279806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" y="336499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931920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94360" y="4498848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4360" y="5065776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94360" y="5632704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4360" y="6199632"/>
            <a:ext cx="11002975" cy="0"/>
          </a:xfrm>
          <a:prstGeom prst="line">
            <a:avLst/>
          </a:prstGeom>
          <a:noFill/>
          <a:ln w="12700">
            <a:solidFill>
              <a:srgbClr val="CBD5E1">
                <a:alpha val="16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603504"/>
            <a:ext cx="1005840" cy="292608"/>
          </a:xfrm>
          <a:prstGeom prst="roundRect">
            <a:avLst>
              <a:gd name="adj" fmla="val 12500"/>
            </a:avLst>
          </a:prstGeom>
          <a:solidFill>
            <a:srgbClr val="0F766E">
              <a:alpha val="28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859975" y="5980176"/>
            <a:ext cx="1591056" cy="292608"/>
          </a:xfrm>
          <a:prstGeom prst="roundRect">
            <a:avLst>
              <a:gd name="adj" fmla="val 12500"/>
            </a:avLst>
          </a:prstGeom>
          <a:solidFill>
            <a:srgbClr val="F0AA11">
              <a:alpha val="18000"/>
            </a:srgbClr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00639" y="457200"/>
            <a:ext cx="914400" cy="256032"/>
          </a:xfrm>
          <a:prstGeom prst="roundRect">
            <a:avLst>
              <a:gd name="adj" fmla="val 14286"/>
            </a:avLst>
          </a:prstGeom>
          <a:solidFill>
            <a:srgbClr val="0F766E">
              <a:alpha val="92000"/>
            </a:srgbClr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4400" y="2523744"/>
            <a:ext cx="10241280" cy="1024128"/>
          </a:xfrm>
          <a:prstGeom prst="rect">
            <a:avLst/>
          </a:prstGeom>
        </p:spPr>
      </p:pic>
      <p:sp>
        <p:nvSpPr>
          <p:cNvPr id="37" name="Shape 34"/>
          <p:cNvSpPr/>
          <p:nvPr/>
        </p:nvSpPr>
        <p:spPr>
          <a:xfrm>
            <a:off x="914400" y="2523744"/>
            <a:ext cx="10241280" cy="102412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pic>
        <p:nvPicPr>
          <p:cNvPr id="3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400" y="3849624"/>
            <a:ext cx="10241280" cy="1024128"/>
          </a:xfrm>
          <a:prstGeom prst="rect">
            <a:avLst/>
          </a:prstGeom>
        </p:spPr>
      </p:pic>
      <p:sp>
        <p:nvSpPr>
          <p:cNvPr id="39" name="Shape 35"/>
          <p:cNvSpPr/>
          <p:nvPr/>
        </p:nvSpPr>
        <p:spPr>
          <a:xfrm>
            <a:off x="914400" y="3849624"/>
            <a:ext cx="10241280" cy="102412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BD5E1">
                <a:alpha val="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000000">
                <a:alpha val="8000"/>
              </a:srgbClr>
            </a:outerShdw>
          </a:effectLst>
        </p:spPr>
      </p:sp>
      <p:sp>
        <p:nvSpPr>
          <p:cNvPr id="40" name="Shape 36"/>
          <p:cNvSpPr/>
          <p:nvPr/>
        </p:nvSpPr>
        <p:spPr>
          <a:xfrm>
            <a:off x="914400" y="2523744"/>
            <a:ext cx="73152" cy="102412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>
                <a:alpha val="0"/>
              </a:srgbClr>
            </a:solidFill>
            <a:prstDash val="solid"/>
          </a:ln>
        </p:spPr>
      </p:sp>
      <p:sp>
        <p:nvSpPr>
          <p:cNvPr id="41" name="Shape 37"/>
          <p:cNvSpPr/>
          <p:nvPr/>
        </p:nvSpPr>
        <p:spPr>
          <a:xfrm>
            <a:off x="914400" y="3849624"/>
            <a:ext cx="73152" cy="1024128"/>
          </a:xfrm>
          <a:prstGeom prst="rect">
            <a:avLst/>
          </a:prstGeom>
          <a:solidFill>
            <a:srgbClr val="F0AA11"/>
          </a:solidFill>
          <a:ln w="12700">
            <a:solidFill>
              <a:srgbClr val="F0AA11">
                <a:alpha val="0"/>
              </a:srgbClr>
            </a:solidFill>
            <a:prstDash val="solid"/>
          </a:ln>
        </p:spPr>
      </p:sp>
      <p:sp>
        <p:nvSpPr>
          <p:cNvPr id="42" name="mdpr:1-2-5a84f1:title:__title:1-2-5a84f1"/>
          <p:cNvSpPr txBox="1"/>
          <p:nvPr/>
        </p:nvSpPr>
        <p:spPr>
          <a:xfrm>
            <a:off x="731520" y="4572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Semantic Blocks</a:t>
            </a:r>
            <a:endParaRPr lang="en-US" sz="3400" dirty="0"/>
          </a:p>
        </p:txBody>
      </p:sp>
      <p:sp>
        <p:nvSpPr>
          <p:cNvPr id="43" name="mdpr:1-2-5a84f1:item-1:block-10-chunk-1"/>
          <p:cNvSpPr txBox="1"/>
          <p:nvPr/>
        </p:nvSpPr>
        <p:spPr>
          <a:xfrm>
            <a:off x="1133856" y="2615916"/>
            <a:ext cx="9820656" cy="839785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Headings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stable slide boundaries.</a:t>
            </a:r>
            <a:endParaRPr lang="en-US" sz="2200" dirty="0"/>
          </a:p>
        </p:txBody>
      </p:sp>
      <p:sp>
        <p:nvSpPr>
          <p:cNvPr id="44" name="mdpr:1-2-5a84f1:item-2:block-10-chunk-1"/>
          <p:cNvSpPr txBox="1"/>
          <p:nvPr/>
        </p:nvSpPr>
        <p:spPr>
          <a:xfrm>
            <a:off x="1133856" y="3941796"/>
            <a:ext cx="9820656" cy="839785"/>
          </a:xfrm>
          <a:prstGeom prst="rect">
            <a:avLst/>
          </a:prstGeom>
          <a:noFill/>
          <a:ln/>
        </p:spPr>
        <p:txBody>
          <a:bodyPr wrap="square" lIns="0" tIns="25400" rIns="2540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200" b="1" dirty="0">
                <a:solidFill>
                  <a:srgbClr val="0F766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Lists</a:t>
            </a:r>
            <a:pPr algn="l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11111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ordered and unordered structure.</a:t>
            </a:r>
            <a:endParaRPr lang="en-US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11111"/>
      </a:dk1>
      <a:lt1>
        <a:srgbClr val="F8FAFC"/>
      </a:lt1>
      <a:dk2>
        <a:srgbClr val="919191"/>
      </a:dk2>
      <a:lt2>
        <a:srgbClr val="FFFFFF"/>
      </a:lt2>
      <a:accent1>
        <a:srgbClr val="0F766E"/>
      </a:accent1>
      <a:accent2>
        <a:srgbClr val="F0AA11"/>
      </a:accent2>
      <a:accent3>
        <a:srgbClr val="0F766E"/>
      </a:accent3>
      <a:accent4>
        <a:srgbClr val="919191"/>
      </a:accent4>
      <a:accent5>
        <a:srgbClr val="CBD5E1"/>
      </a:accent5>
      <a:accent6>
        <a:srgbClr val="111111"/>
      </a:accent6>
      <a:hlink>
        <a:srgbClr val="0F766E"/>
      </a:hlink>
      <a:folHlink>
        <a:srgbClr val="F0AA11"/>
      </a:folHlink>
    </a:clrScheme>
    <a:fontScheme name="Office">
      <a:majorFont>
        <a:latin typeface="Pretendard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Pretendard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mdpresent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MDPR Design Grammar</dc:title>
  <dc:subject>Generated from Markdown through Presentation IR and Layout IR</dc:subject>
  <dc:creator>mdpresent</dc:creator>
  <cp:lastModifiedBy>mdpresent</cp:lastModifiedBy>
  <cp:revision>1</cp:revision>
  <dcterms:created xsi:type="dcterms:W3CDTF">2026-07-15T04:56:02Z</dcterms:created>
  <dcterms:modified xsi:type="dcterms:W3CDTF">2026-07-15T04:56:02Z</dcterms:modified>
</cp:coreProperties>
</file>